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fntdata" ContentType="application/x-fontdata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embedTrueTypeFonts="1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9" r:id="rId2"/>
    <p:sldId id="261" r:id="rId3"/>
    <p:sldId id="262" r:id="rId4"/>
  </p:sldIdLst>
  <p:sldSz cx="9144000" cy="6858000" type="screen4x3"/>
  <p:notesSz cx="6888163" cy="9623425"/>
  <p:embeddedFontLst>
    <p:embeddedFont>
      <p:font typeface="ＭＳ Ｐゴシック"/>
      <p:regular r:id="rId7"/>
    </p:embeddedFont>
  </p:embeddedFont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9900"/>
    <a:srgbClr val="FFA7FF"/>
    <a:srgbClr val="FF6DFF"/>
    <a:srgbClr val="FF00FF"/>
    <a:srgbClr val="9F5FCF"/>
    <a:srgbClr val="FF5229"/>
    <a:srgbClr val="FF3300"/>
    <a:srgbClr val="AFFFFF"/>
    <a:srgbClr val="FFFFCC"/>
    <a:srgbClr val="99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1448" y="-7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font" Target="fonts/font1.fntdata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608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00488" y="0"/>
            <a:ext cx="2986087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39238"/>
            <a:ext cx="298608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00488" y="9139238"/>
            <a:ext cx="298608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96CC0B89-D1C2-49CF-8A54-5D03F12134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608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51" tIns="48276" rIns="96551" bIns="48276" numCol="1" anchor="t" anchorCtr="0" compatLnSpc="1">
            <a:prstTxWarp prst="textNoShape">
              <a:avLst/>
            </a:prstTxWarp>
          </a:bodyPr>
          <a:lstStyle>
            <a:lvl1pPr defTabSz="965200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00488" y="0"/>
            <a:ext cx="2986087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51" tIns="48276" rIns="96551" bIns="48276" numCol="1" anchor="t" anchorCtr="0" compatLnSpc="1">
            <a:prstTxWarp prst="textNoShape">
              <a:avLst/>
            </a:prstTxWarp>
          </a:bodyPr>
          <a:lstStyle>
            <a:lvl1pPr algn="r" defTabSz="965200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38225" y="720725"/>
            <a:ext cx="4814888" cy="36099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975" y="4572000"/>
            <a:ext cx="5511800" cy="433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51" tIns="48276" rIns="96551" bIns="482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39238"/>
            <a:ext cx="298608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51" tIns="48276" rIns="96551" bIns="48276" numCol="1" anchor="b" anchorCtr="0" compatLnSpc="1">
            <a:prstTxWarp prst="textNoShape">
              <a:avLst/>
            </a:prstTxWarp>
          </a:bodyPr>
          <a:lstStyle>
            <a:lvl1pPr defTabSz="965200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0488" y="9139238"/>
            <a:ext cx="298608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51" tIns="48276" rIns="96551" bIns="48276" numCol="1" anchor="b" anchorCtr="0" compatLnSpc="1">
            <a:prstTxWarp prst="textNoShape">
              <a:avLst/>
            </a:prstTxWarp>
          </a:bodyPr>
          <a:lstStyle>
            <a:lvl1pPr algn="r" defTabSz="965200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F1C4B86A-0E05-4DFC-B107-C9610D84D22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8C1F85-DB5A-46A0-BC8D-C4BCA2D9FA06}" type="slidenum">
              <a:rPr lang="en-GB" smtClean="0">
                <a:latin typeface="Arial" charset="0"/>
              </a:rPr>
              <a:pPr/>
              <a:t>1</a:t>
            </a:fld>
            <a:endParaRPr lang="en-GB" smtClean="0">
              <a:latin typeface="Arial" charset="0"/>
            </a:endParaRPr>
          </a:p>
        </p:txBody>
      </p:sp>
      <p:sp>
        <p:nvSpPr>
          <p:cNvPr id="8195" name="Rectangle 7"/>
          <p:cNvSpPr txBox="1">
            <a:spLocks noGrp="1" noChangeArrowheads="1"/>
          </p:cNvSpPr>
          <p:nvPr/>
        </p:nvSpPr>
        <p:spPr bwMode="auto">
          <a:xfrm>
            <a:off x="3900488" y="9139238"/>
            <a:ext cx="298608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551" tIns="48276" rIns="96551" bIns="48276" anchor="b"/>
          <a:lstStyle/>
          <a:p>
            <a:pPr algn="r" defTabSz="482600"/>
            <a:fld id="{A579503B-022E-40A9-906D-1179AD0828C1}" type="slidenum">
              <a:rPr lang="en-GB" sz="1300">
                <a:latin typeface="Times New Roman" pitchFamily="18" charset="0"/>
                <a:cs typeface="Arial" charset="0"/>
              </a:rPr>
              <a:pPr algn="r" defTabSz="482600"/>
              <a:t>1</a:t>
            </a:fld>
            <a:endParaRPr lang="en-GB" sz="1300">
              <a:latin typeface="Times New Roman" pitchFamily="18" charset="0"/>
              <a:cs typeface="Arial" charset="0"/>
            </a:endParaRPr>
          </a:p>
        </p:txBody>
      </p:sp>
      <p:sp>
        <p:nvSpPr>
          <p:cNvPr id="8196" name="Rectangle 7"/>
          <p:cNvSpPr txBox="1">
            <a:spLocks noGrp="1" noChangeArrowheads="1"/>
          </p:cNvSpPr>
          <p:nvPr/>
        </p:nvSpPr>
        <p:spPr bwMode="auto">
          <a:xfrm>
            <a:off x="3903663" y="9139238"/>
            <a:ext cx="2984500" cy="48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765" tIns="48382" rIns="96765" bIns="48382" anchor="b"/>
          <a:lstStyle/>
          <a:p>
            <a:pPr algn="r" defTabSz="482600"/>
            <a:fld id="{1FCF4A82-9721-4802-B9A6-36E203DDC161}" type="slidenum">
              <a:rPr lang="en-GB" sz="1300">
                <a:cs typeface="Arial" charset="0"/>
              </a:rPr>
              <a:pPr algn="r" defTabSz="482600"/>
              <a:t>1</a:t>
            </a:fld>
            <a:endParaRPr lang="en-GB" sz="1300">
              <a:cs typeface="Arial" charset="0"/>
            </a:endParaRPr>
          </a:p>
        </p:txBody>
      </p:sp>
      <p:sp>
        <p:nvSpPr>
          <p:cNvPr id="81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9163" y="4572000"/>
            <a:ext cx="5049837" cy="4330700"/>
          </a:xfrm>
          <a:noFill/>
          <a:ln>
            <a:solidFill>
              <a:srgbClr val="000000"/>
            </a:solidFill>
          </a:ln>
        </p:spPr>
        <p:txBody>
          <a:bodyPr/>
          <a:lstStyle/>
          <a:p>
            <a:pPr defTabSz="457200" eaLnBrk="1" hangingPunct="1">
              <a:spcBef>
                <a:spcPct val="0"/>
              </a:spcBef>
            </a:pPr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69A45B-B6E8-4F72-9C88-9C3DDD39D02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70223F-94DA-4BD1-9012-C5FEC96D66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AE8E3F-8E17-4905-905E-AFAFA990CEB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081734-1FE3-4F51-9DFD-C9113D9D6F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C60BC8-DE21-42E9-9D2D-7D5147217B0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7AF10A-C8CC-49C0-9522-9B0BFF4004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7DFB7B-827C-4739-8133-27293E3FFA9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884C16-AD1C-4A2A-B127-28CD10DFCD9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/>
          <p:cNvPicPr>
            <a:picLocks noChangeAspect="1" noChangeArrowheads="1"/>
          </p:cNvPicPr>
          <p:nvPr userDrawn="1"/>
        </p:nvPicPr>
        <p:blipFill>
          <a:blip r:embed="rId2" cstate="print"/>
          <a:srcRect t="-2434" b="32011"/>
          <a:stretch>
            <a:fillRect/>
          </a:stretch>
        </p:blipFill>
        <p:spPr bwMode="auto">
          <a:xfrm>
            <a:off x="0" y="6093296"/>
            <a:ext cx="914400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11"/>
          <p:cNvSpPr txBox="1">
            <a:spLocks noChangeArrowheads="1"/>
          </p:cNvSpPr>
          <p:nvPr userDrawn="1"/>
        </p:nvSpPr>
        <p:spPr bwMode="auto">
          <a:xfrm>
            <a:off x="72008" y="6540500"/>
            <a:ext cx="392392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000" b="1" dirty="0">
                <a:solidFill>
                  <a:schemeClr val="bg1"/>
                </a:solidFill>
              </a:rPr>
              <a:t>© PrimaryUpd8   To subscribe, visit www.primaryupd8.org.uk</a:t>
            </a:r>
          </a:p>
        </p:txBody>
      </p:sp>
      <p:sp>
        <p:nvSpPr>
          <p:cNvPr id="4" name="Text Box 50"/>
          <p:cNvSpPr txBox="1">
            <a:spLocks noChangeArrowheads="1"/>
          </p:cNvSpPr>
          <p:nvPr userDrawn="1"/>
        </p:nvSpPr>
        <p:spPr bwMode="auto">
          <a:xfrm>
            <a:off x="6300192" y="6572250"/>
            <a:ext cx="2736304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  <p:txBody>
          <a:bodyPr wrap="square">
            <a:spAutoFit/>
          </a:bodyPr>
          <a:lstStyle/>
          <a:p>
            <a:pPr algn="r" eaLnBrk="0" hangingPunct="0">
              <a:defRPr/>
            </a:pPr>
            <a:r>
              <a:rPr lang="en-GB" sz="800" b="1" dirty="0">
                <a:solidFill>
                  <a:schemeClr val="bg1"/>
                </a:solidFill>
                <a:ea typeface="ＭＳ Ｐゴシック" pitchFamily="112" charset="-128"/>
              </a:rPr>
              <a:t>This page may have been changed from the original.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95C8B-8088-45E4-9A2C-064C56AE484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6EDC0D-A0AD-4328-BFE2-C4FD84597D2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4DF4AA-A630-45F5-AAD0-0946C9E878A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E7D442D5-26EA-48BD-BB15-263A970BCD2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43" r:id="rId7"/>
    <p:sldLayoutId id="2147484039" r:id="rId8"/>
    <p:sldLayoutId id="2147484040" r:id="rId9"/>
    <p:sldLayoutId id="2147484041" r:id="rId10"/>
    <p:sldLayoutId id="214748404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NULL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8" Type="http://schemas.openxmlformats.org/officeDocument/2006/relationships/image" Target="../media/image17.png"/><Relationship Id="rId9" Type="http://schemas.openxmlformats.org/officeDocument/2006/relationships/image" Target="../media/image18.png"/><Relationship Id="rId10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683568" y="3717032"/>
            <a:ext cx="2664296" cy="720080"/>
            <a:chOff x="1907704" y="5373216"/>
            <a:chExt cx="2664296" cy="720080"/>
          </a:xfrm>
        </p:grpSpPr>
        <p:sp>
          <p:nvSpPr>
            <p:cNvPr id="30" name="Rounded Rectangle 29"/>
            <p:cNvSpPr/>
            <p:nvPr/>
          </p:nvSpPr>
          <p:spPr bwMode="auto">
            <a:xfrm>
              <a:off x="1907704" y="5373216"/>
              <a:ext cx="2664296" cy="720080"/>
            </a:xfrm>
            <a:prstGeom prst="roundRect">
              <a:avLst/>
            </a:prstGeom>
            <a:solidFill>
              <a:schemeClr val="bg1"/>
            </a:solidFill>
            <a:ln w="57150">
              <a:solidFill>
                <a:srgbClr val="FF9900"/>
              </a:solidFill>
            </a:ln>
            <a:effectLst>
              <a:outerShdw blurRad="114300" dist="1016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31" name="TextBox 10"/>
            <p:cNvSpPr txBox="1">
              <a:spLocks noChangeArrowheads="1"/>
            </p:cNvSpPr>
            <p:nvPr/>
          </p:nvSpPr>
          <p:spPr bwMode="auto">
            <a:xfrm>
              <a:off x="1907704" y="5373217"/>
              <a:ext cx="266429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 smtClean="0"/>
                <a:t>Tom Caldwell </a:t>
              </a:r>
              <a:r>
                <a:rPr lang="en-US" sz="2000" dirty="0" smtClean="0"/>
                <a:t>a Radio 4 listener asks:</a:t>
              </a:r>
              <a:endParaRPr lang="en-US" sz="2000" dirty="0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Box 27"/>
          <p:cNvSpPr txBox="1"/>
          <p:nvPr/>
        </p:nvSpPr>
        <p:spPr>
          <a:xfrm>
            <a:off x="8501063" y="39688"/>
            <a:ext cx="642937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GB" sz="1000" b="1" dirty="0">
                <a:latin typeface="+mn-lt"/>
              </a:rPr>
              <a:t>Page 1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0" y="77723"/>
            <a:ext cx="9144000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tIns="0" bIns="0">
            <a:spAutoFit/>
          </a:bodyPr>
          <a:lstStyle/>
          <a:p>
            <a:pPr algn="ctr">
              <a:defRPr/>
            </a:pPr>
            <a:r>
              <a:rPr lang="en-US" sz="5200" kern="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14300" dist="1270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rPr>
              <a:t>Too </a:t>
            </a:r>
            <a:r>
              <a:rPr lang="en-US" sz="5200" kern="5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14300" dist="1270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rPr>
              <a:t>many Bags!</a:t>
            </a:r>
            <a:endParaRPr lang="en-GB" sz="5200" kern="5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114300" dist="127000" dir="2700000" algn="tl" rotWithShape="0">
                  <a:prstClr val="black">
                    <a:alpha val="40000"/>
                  </a:prstClr>
                </a:outerShdw>
              </a:effectLst>
              <a:latin typeface="Arial Black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6732240" y="5293656"/>
            <a:ext cx="2232248" cy="1015664"/>
            <a:chOff x="1907704" y="5373216"/>
            <a:chExt cx="2232248" cy="1015664"/>
          </a:xfrm>
        </p:grpSpPr>
        <p:sp>
          <p:nvSpPr>
            <p:cNvPr id="22" name="Rounded Rectangle 21"/>
            <p:cNvSpPr/>
            <p:nvPr/>
          </p:nvSpPr>
          <p:spPr bwMode="auto">
            <a:xfrm>
              <a:off x="1907704" y="5373216"/>
              <a:ext cx="2232248" cy="1008112"/>
            </a:xfrm>
            <a:prstGeom prst="roundRect">
              <a:avLst/>
            </a:prstGeom>
            <a:solidFill>
              <a:schemeClr val="bg1"/>
            </a:solidFill>
            <a:ln w="57150">
              <a:solidFill>
                <a:srgbClr val="FF9900"/>
              </a:solidFill>
            </a:ln>
            <a:effectLst>
              <a:outerShdw blurRad="114300" dist="1016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3" name="TextBox 10"/>
            <p:cNvSpPr txBox="1">
              <a:spLocks noChangeArrowheads="1"/>
            </p:cNvSpPr>
            <p:nvPr/>
          </p:nvSpPr>
          <p:spPr bwMode="auto">
            <a:xfrm>
              <a:off x="1979712" y="5373217"/>
              <a:ext cx="2088232" cy="1015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 smtClean="0"/>
                <a:t>Barry Turner: </a:t>
              </a:r>
              <a:br>
                <a:rPr lang="en-US" sz="2000" b="1" dirty="0" smtClean="0"/>
              </a:br>
              <a:r>
                <a:rPr lang="en-US" sz="2000" dirty="0" smtClean="0"/>
                <a:t>Packaging and Film Association</a:t>
              </a:r>
              <a:endParaRPr lang="en-US" sz="2000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58728" y="980728"/>
            <a:ext cx="6069456" cy="2361817"/>
            <a:chOff x="158728" y="980728"/>
            <a:chExt cx="6069456" cy="2361817"/>
          </a:xfrm>
        </p:grpSpPr>
        <p:pic>
          <p:nvPicPr>
            <p:cNvPr id="14" name="Picture 13" descr="nick clegg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58728" y="980728"/>
              <a:ext cx="1892992" cy="236181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grpSp>
          <p:nvGrpSpPr>
            <p:cNvPr id="33" name="Group 32"/>
            <p:cNvGrpSpPr/>
            <p:nvPr/>
          </p:nvGrpSpPr>
          <p:grpSpPr>
            <a:xfrm>
              <a:off x="2123728" y="980728"/>
              <a:ext cx="4104456" cy="1520425"/>
              <a:chOff x="2411760" y="980728"/>
              <a:chExt cx="4104456" cy="1520425"/>
            </a:xfrm>
          </p:grpSpPr>
          <p:sp>
            <p:nvSpPr>
              <p:cNvPr id="15" name="Rounded Rectangular Callout 14"/>
              <p:cNvSpPr/>
              <p:nvPr/>
            </p:nvSpPr>
            <p:spPr>
              <a:xfrm>
                <a:off x="2555776" y="980728"/>
                <a:ext cx="3816424" cy="1520425"/>
              </a:xfrm>
              <a:prstGeom prst="wedgeRoundRectCallout">
                <a:avLst>
                  <a:gd name="adj1" fmla="val -58889"/>
                  <a:gd name="adj2" fmla="val 41345"/>
                  <a:gd name="adj3" fmla="val 16667"/>
                </a:avLst>
              </a:prstGeom>
              <a:solidFill>
                <a:srgbClr val="00B050"/>
              </a:solidFill>
              <a:ln>
                <a:noFill/>
              </a:ln>
              <a:effectLst>
                <a:outerShdw blurRad="107950" dist="12700" dir="5400000" algn="ctr">
                  <a:srgbClr val="000000"/>
                </a:outerShdw>
              </a:effectLst>
              <a:scene3d>
                <a:camera prst="orthographicFront">
                  <a:rot lat="0" lon="0" rev="0"/>
                </a:camera>
                <a:lightRig rig="soft" dir="t">
                  <a:rot lat="0" lon="0" rev="0"/>
                </a:lightRig>
              </a:scene3d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TextBox 10"/>
              <p:cNvSpPr txBox="1">
                <a:spLocks noChangeArrowheads="1"/>
              </p:cNvSpPr>
              <p:nvPr/>
            </p:nvSpPr>
            <p:spPr bwMode="auto">
              <a:xfrm>
                <a:off x="2411760" y="1052736"/>
                <a:ext cx="4104456" cy="13234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000" b="1" dirty="0" smtClean="0">
                    <a:solidFill>
                      <a:schemeClr val="bg1"/>
                    </a:solidFill>
                  </a:rPr>
                  <a:t>You might use a plastic bag </a:t>
                </a:r>
                <a:br>
                  <a:rPr lang="en-US" sz="2000" b="1" dirty="0" smtClean="0">
                    <a:solidFill>
                      <a:schemeClr val="bg1"/>
                    </a:solidFill>
                  </a:rPr>
                </a:br>
                <a:r>
                  <a:rPr lang="en-US" sz="2000" b="1" dirty="0" smtClean="0">
                    <a:solidFill>
                      <a:schemeClr val="bg1"/>
                    </a:solidFill>
                  </a:rPr>
                  <a:t>for </a:t>
                </a:r>
                <a:r>
                  <a:rPr lang="en-US" sz="2000" b="1" dirty="0" smtClean="0">
                    <a:solidFill>
                      <a:srgbClr val="FFFF66"/>
                    </a:solidFill>
                  </a:rPr>
                  <a:t>20 minutes </a:t>
                </a:r>
                <a:r>
                  <a:rPr lang="en-US" sz="2000" b="1" dirty="0" smtClean="0">
                    <a:solidFill>
                      <a:schemeClr val="bg1"/>
                    </a:solidFill>
                  </a:rPr>
                  <a:t>walking back </a:t>
                </a:r>
                <a:br>
                  <a:rPr lang="en-US" sz="2000" b="1" dirty="0" smtClean="0">
                    <a:solidFill>
                      <a:schemeClr val="bg1"/>
                    </a:solidFill>
                  </a:rPr>
                </a:br>
                <a:r>
                  <a:rPr lang="en-US" sz="2000" b="1" dirty="0" smtClean="0">
                    <a:solidFill>
                      <a:schemeClr val="bg1"/>
                    </a:solidFill>
                  </a:rPr>
                  <a:t>from the shops but they take </a:t>
                </a:r>
                <a:br>
                  <a:rPr lang="en-US" sz="2000" b="1" dirty="0" smtClean="0">
                    <a:solidFill>
                      <a:schemeClr val="bg1"/>
                    </a:solidFill>
                  </a:rPr>
                </a:br>
                <a:r>
                  <a:rPr lang="en-US" sz="2000" b="1" dirty="0" smtClean="0">
                    <a:solidFill>
                      <a:srgbClr val="FFFF00"/>
                    </a:solidFill>
                  </a:rPr>
                  <a:t>1,000 years </a:t>
                </a:r>
                <a:r>
                  <a:rPr lang="en-US" sz="2000" b="1" dirty="0" smtClean="0">
                    <a:solidFill>
                      <a:schemeClr val="bg1"/>
                    </a:solidFill>
                  </a:rPr>
                  <a:t>to degrade.</a:t>
                </a:r>
                <a:endParaRPr lang="en-US" sz="2000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32" name="Group 31"/>
          <p:cNvGrpSpPr/>
          <p:nvPr/>
        </p:nvGrpSpPr>
        <p:grpSpPr>
          <a:xfrm>
            <a:off x="251520" y="4797152"/>
            <a:ext cx="3528392" cy="1440160"/>
            <a:chOff x="5436096" y="2636912"/>
            <a:chExt cx="3528392" cy="1440160"/>
          </a:xfrm>
        </p:grpSpPr>
        <p:sp>
          <p:nvSpPr>
            <p:cNvPr id="36" name="Rounded Rectangular Callout 35"/>
            <p:cNvSpPr/>
            <p:nvPr/>
          </p:nvSpPr>
          <p:spPr>
            <a:xfrm>
              <a:off x="5436096" y="2636912"/>
              <a:ext cx="3528392" cy="1440160"/>
            </a:xfrm>
            <a:prstGeom prst="wedgeRoundRectCallout">
              <a:avLst>
                <a:gd name="adj1" fmla="val -55909"/>
                <a:gd name="adj2" fmla="val -101948"/>
                <a:gd name="adj3" fmla="val 16667"/>
              </a:avLst>
            </a:prstGeom>
            <a:solidFill>
              <a:srgbClr val="FF33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TextBox 10"/>
            <p:cNvSpPr txBox="1">
              <a:spLocks noChangeArrowheads="1"/>
            </p:cNvSpPr>
            <p:nvPr/>
          </p:nvSpPr>
          <p:spPr bwMode="auto">
            <a:xfrm>
              <a:off x="5508104" y="2636912"/>
              <a:ext cx="3384376" cy="1368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bg1"/>
                  </a:solidFill>
                </a:rPr>
                <a:t>Where did the figure </a:t>
              </a:r>
              <a:br>
                <a:rPr lang="en-US" sz="2000" b="1" dirty="0" smtClean="0">
                  <a:solidFill>
                    <a:schemeClr val="bg1"/>
                  </a:solidFill>
                </a:rPr>
              </a:br>
              <a:r>
                <a:rPr lang="en-US" sz="2000" b="1" dirty="0" smtClean="0">
                  <a:solidFill>
                    <a:schemeClr val="bg1"/>
                  </a:solidFill>
                </a:rPr>
                <a:t>of 1,000 years come from? Has anyone seen a </a:t>
              </a:r>
              <a:r>
                <a:rPr lang="en-US" sz="2000" b="1" dirty="0" smtClean="0">
                  <a:solidFill>
                    <a:srgbClr val="FFFF00"/>
                  </a:solidFill>
                </a:rPr>
                <a:t>1,000 </a:t>
              </a:r>
              <a:br>
                <a:rPr lang="en-US" sz="2000" b="1" dirty="0" smtClean="0">
                  <a:solidFill>
                    <a:srgbClr val="FFFF00"/>
                  </a:solidFill>
                </a:rPr>
              </a:br>
              <a:r>
                <a:rPr lang="en-US" sz="2000" b="1" dirty="0" smtClean="0">
                  <a:solidFill>
                    <a:srgbClr val="FFFF00"/>
                  </a:solidFill>
                </a:rPr>
                <a:t>year old plastic bag</a:t>
              </a:r>
              <a:r>
                <a:rPr lang="en-US" sz="2000" b="1" dirty="0" smtClean="0">
                  <a:solidFill>
                    <a:schemeClr val="bg1"/>
                  </a:solidFill>
                </a:rPr>
                <a:t>?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868144" y="3429000"/>
            <a:ext cx="3168352" cy="1728192"/>
            <a:chOff x="5796136" y="3140968"/>
            <a:chExt cx="3168352" cy="1728192"/>
          </a:xfrm>
        </p:grpSpPr>
        <p:sp>
          <p:nvSpPr>
            <p:cNvPr id="25" name="Oval Callout 24"/>
            <p:cNvSpPr/>
            <p:nvPr/>
          </p:nvSpPr>
          <p:spPr>
            <a:xfrm>
              <a:off x="5796136" y="3140968"/>
              <a:ext cx="3168352" cy="1728192"/>
            </a:xfrm>
            <a:prstGeom prst="wedgeEllipseCallout">
              <a:avLst>
                <a:gd name="adj1" fmla="val 50894"/>
                <a:gd name="adj2" fmla="val 76506"/>
              </a:avLst>
            </a:prstGeom>
            <a:solidFill>
              <a:srgbClr val="00B0F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0"/>
            <p:cNvSpPr txBox="1">
              <a:spLocks noChangeArrowheads="1"/>
            </p:cNvSpPr>
            <p:nvPr/>
          </p:nvSpPr>
          <p:spPr bwMode="auto">
            <a:xfrm>
              <a:off x="5868144" y="3397132"/>
              <a:ext cx="3049524" cy="1323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bg1"/>
                  </a:solidFill>
                </a:rPr>
                <a:t>The Government </a:t>
              </a:r>
              <a:br>
                <a:rPr lang="en-US" sz="2000" b="1" dirty="0" smtClean="0">
                  <a:solidFill>
                    <a:schemeClr val="bg1"/>
                  </a:solidFill>
                </a:rPr>
              </a:br>
              <a:r>
                <a:rPr lang="en-US" sz="2000" b="1" dirty="0" smtClean="0">
                  <a:solidFill>
                    <a:schemeClr val="bg1"/>
                  </a:solidFill>
                </a:rPr>
                <a:t>should be </a:t>
              </a:r>
              <a:r>
                <a:rPr lang="en-US" sz="2000" b="1" dirty="0" smtClean="0">
                  <a:solidFill>
                    <a:srgbClr val="FFFF00"/>
                  </a:solidFill>
                </a:rPr>
                <a:t>encouraging recycling </a:t>
              </a:r>
              <a:r>
                <a:rPr lang="en-US" sz="2000" b="1" dirty="0" smtClean="0">
                  <a:solidFill>
                    <a:schemeClr val="bg1"/>
                  </a:solidFill>
                </a:rPr>
                <a:t>of plastic bags.</a:t>
              </a:r>
            </a:p>
          </p:txBody>
        </p:sp>
      </p:grpSp>
      <p:pic>
        <p:nvPicPr>
          <p:cNvPr id="37" name="Picture 36" descr="noticeboard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948264" y="692696"/>
            <a:ext cx="2082543" cy="16575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2" name="Picture 41" descr="bag 2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19800" y="1905000"/>
            <a:ext cx="1621539" cy="1792228"/>
          </a:xfrm>
          <a:prstGeom prst="rect">
            <a:avLst/>
          </a:prstGeom>
        </p:spPr>
      </p:pic>
      <p:pic>
        <p:nvPicPr>
          <p:cNvPr id="44" name="Picture 43" descr="holding bag female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505200" y="2240280"/>
            <a:ext cx="2743200" cy="38404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ndAc>
      <p:stSnd>
        <p:snd r:embed="rId3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5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6771 -0.525 L 0.00782 0.0002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" y="2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5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5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5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105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729 -0.47245 C -0.08177 -0.46967 -0.05642 -0.46921 -0.0309 -0.46667 C -0.02083 -0.46435 -0.01181 -0.46319 -0.00295 -0.45671 C 0.00017 -0.4544 0.00295 -0.45162 0.0059 -0.44907 C 0.00729 -0.44768 0.01024 -0.44514 0.01024 -0.44514 C 0.01476 -0.42778 0.00833 -0.45092 0.01476 -0.43333 C 0.01771 -0.42546 0.0184 -0.41736 0.02205 -0.40972 C 0.02622 -0.38842 0.02691 -0.3669 0.02934 -0.34537 C 0.03125 -0.32801 0.03368 -0.31111 0.03524 -0.29398 C 0.0316 -0.27917 0.03524 -0.29653 0.03524 -0.26458 C 0.03524 -0.2537 0.02969 -0.24676 0.025 -0.23912 C 0.01823 -0.22801 0.0158 -0.22106 0.00729 -0.21366 C 0.00243 -0.20417 -0.00087 -0.20231 -0.00729 -0.19606 C -0.01372 -0.18981 -0.01962 -0.18241 -0.02639 -0.17639 C -0.02899 -0.1669 -0.03594 -0.16366 -0.04115 -0.15671 C -0.04566 -0.15069 -0.04844 -0.14329 -0.05295 -0.13727 C -0.05434 -0.11643 -0.0559 -0.09491 -0.04705 -0.07639 C -0.04514 -0.06875 -0.04271 -0.06458 -0.03819 -0.0588 C -0.03385 -0.0338 -0.0184 -0.03611 -0.00885 -0.01967 C -0.0066 -0.01597 -0.00399 -0.01227 -0.00295 -0.00787 C 0.00035 0.00509 4.72222E-6 0.0081 4.72222E-6 -2.59259E-6 " pathEditMode="relative" ptsTypes="ffffffffffffffffffffA">
                                      <p:cBhvr>
                                        <p:cTn id="4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jute ba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5776" y="692696"/>
            <a:ext cx="3320273" cy="32086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8501063" y="39688"/>
            <a:ext cx="642937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GB" sz="1000" b="1" dirty="0">
                <a:latin typeface="+mn-lt"/>
              </a:rPr>
              <a:t>Page </a:t>
            </a:r>
            <a:r>
              <a:rPr lang="en-GB" sz="1000" b="1" dirty="0" smtClean="0">
                <a:latin typeface="+mn-lt"/>
              </a:rPr>
              <a:t>2</a:t>
            </a:r>
            <a:endParaRPr lang="en-GB" sz="1000" b="1" dirty="0">
              <a:latin typeface="+mn-lt"/>
            </a:endParaRPr>
          </a:p>
        </p:txBody>
      </p:sp>
      <p:pic>
        <p:nvPicPr>
          <p:cNvPr id="10" name="Picture 9" descr="cotton ba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0527" y="188640"/>
            <a:ext cx="2496277" cy="4032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 descr="plastic ba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flipH="1">
            <a:off x="6084168" y="476672"/>
            <a:ext cx="2887326" cy="33772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13" descr="paper bag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1331898">
            <a:off x="1387543" y="3109204"/>
            <a:ext cx="3014309" cy="34012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 descr="plastic life bag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572000" y="3284984"/>
            <a:ext cx="3520954" cy="33190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8" name="Group 17"/>
          <p:cNvGrpSpPr/>
          <p:nvPr/>
        </p:nvGrpSpPr>
        <p:grpSpPr>
          <a:xfrm>
            <a:off x="395536" y="1988840"/>
            <a:ext cx="1691680" cy="432048"/>
            <a:chOff x="467544" y="2420888"/>
            <a:chExt cx="1691680" cy="432048"/>
          </a:xfrm>
        </p:grpSpPr>
        <p:sp>
          <p:nvSpPr>
            <p:cNvPr id="15" name="Rounded Rectangle 14"/>
            <p:cNvSpPr/>
            <p:nvPr/>
          </p:nvSpPr>
          <p:spPr>
            <a:xfrm>
              <a:off x="467544" y="2420888"/>
              <a:ext cx="1691680" cy="432048"/>
            </a:xfrm>
            <a:prstGeom prst="roundRect">
              <a:avLst/>
            </a:prstGeom>
            <a:solidFill>
              <a:srgbClr val="FF0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67544" y="2420888"/>
              <a:ext cx="169168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/>
              <a:r>
                <a:rPr lang="en-US" sz="2000" b="1" dirty="0" smtClean="0">
                  <a:solidFill>
                    <a:schemeClr val="bg1"/>
                  </a:solidFill>
                </a:rPr>
                <a:t>Cotton bags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043608" y="5013176"/>
            <a:ext cx="2448272" cy="432048"/>
            <a:chOff x="971600" y="5085184"/>
            <a:chExt cx="2448272" cy="432048"/>
          </a:xfrm>
        </p:grpSpPr>
        <p:sp>
          <p:nvSpPr>
            <p:cNvPr id="16" name="Rounded Rectangle 15"/>
            <p:cNvSpPr/>
            <p:nvPr/>
          </p:nvSpPr>
          <p:spPr>
            <a:xfrm>
              <a:off x="971600" y="5085184"/>
              <a:ext cx="2448272" cy="432048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971600" y="5085184"/>
              <a:ext cx="24482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/>
              <a:r>
                <a:rPr lang="en-US" sz="2000" b="1" dirty="0" smtClean="0">
                  <a:solidFill>
                    <a:schemeClr val="bg1"/>
                  </a:solidFill>
                </a:rPr>
                <a:t>Paper carrier bags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5940152" y="2132856"/>
            <a:ext cx="2915816" cy="432048"/>
            <a:chOff x="5940152" y="2132856"/>
            <a:chExt cx="2915816" cy="432048"/>
          </a:xfrm>
        </p:grpSpPr>
        <p:sp>
          <p:nvSpPr>
            <p:cNvPr id="21" name="Rounded Rectangle 20"/>
            <p:cNvSpPr/>
            <p:nvPr/>
          </p:nvSpPr>
          <p:spPr>
            <a:xfrm>
              <a:off x="5940152" y="2132856"/>
              <a:ext cx="2915816" cy="432048"/>
            </a:xfrm>
            <a:prstGeom prst="roundRect">
              <a:avLst/>
            </a:prstGeom>
            <a:solidFill>
              <a:srgbClr val="3399FF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940152" y="2132856"/>
              <a:ext cx="29158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/>
              <a:r>
                <a:rPr lang="en-US" sz="2000" b="1" dirty="0" smtClean="0">
                  <a:solidFill>
                    <a:schemeClr val="bg1"/>
                  </a:solidFill>
                </a:rPr>
                <a:t>Plastic single use bag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707904" y="2780928"/>
            <a:ext cx="1440160" cy="432048"/>
            <a:chOff x="3491880" y="1556792"/>
            <a:chExt cx="1440160" cy="432048"/>
          </a:xfrm>
        </p:grpSpPr>
        <p:sp>
          <p:nvSpPr>
            <p:cNvPr id="24" name="Rounded Rectangle 23"/>
            <p:cNvSpPr/>
            <p:nvPr/>
          </p:nvSpPr>
          <p:spPr>
            <a:xfrm>
              <a:off x="3491880" y="1556792"/>
              <a:ext cx="1440160" cy="432048"/>
            </a:xfrm>
            <a:prstGeom prst="roundRect">
              <a:avLst/>
            </a:prstGeom>
            <a:solidFill>
              <a:srgbClr val="FF99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491880" y="1556792"/>
              <a:ext cx="144016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/>
              <a:r>
                <a:rPr lang="en-US" sz="2000" b="1" dirty="0" smtClean="0">
                  <a:solidFill>
                    <a:schemeClr val="bg1"/>
                  </a:solidFill>
                </a:rPr>
                <a:t>Jute bags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5940152" y="4509120"/>
            <a:ext cx="2448272" cy="432048"/>
            <a:chOff x="5436096" y="4509120"/>
            <a:chExt cx="2448272" cy="432048"/>
          </a:xfrm>
        </p:grpSpPr>
        <p:sp>
          <p:nvSpPr>
            <p:cNvPr id="28" name="Rounded Rectangle 27"/>
            <p:cNvSpPr/>
            <p:nvPr/>
          </p:nvSpPr>
          <p:spPr>
            <a:xfrm>
              <a:off x="5436096" y="4509120"/>
              <a:ext cx="2376264" cy="432048"/>
            </a:xfrm>
            <a:prstGeom prst="roundRect">
              <a:avLst/>
            </a:prstGeom>
            <a:solidFill>
              <a:srgbClr val="9933FF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436096" y="4509120"/>
              <a:ext cx="24482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/>
              <a:r>
                <a:rPr lang="en-US" sz="2000" b="1" dirty="0" smtClean="0">
                  <a:solidFill>
                    <a:schemeClr val="bg1"/>
                  </a:solidFill>
                </a:rPr>
                <a:t>Plastic bag for life</a:t>
              </a: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0" y="77723"/>
            <a:ext cx="9144000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tIns="0" bIns="0">
            <a:spAutoFit/>
          </a:bodyPr>
          <a:lstStyle/>
          <a:p>
            <a:pPr algn="ctr">
              <a:defRPr/>
            </a:pPr>
            <a:r>
              <a:rPr lang="en-US" sz="5200" kern="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14300" dist="1270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rPr>
              <a:t>All sorts of bags…</a:t>
            </a:r>
            <a:endParaRPr lang="en-GB" sz="5200" kern="5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114300" dist="127000" dir="2700000" algn="tl" rotWithShape="0">
                  <a:prstClr val="black">
                    <a:alpha val="40000"/>
                  </a:prst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2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2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2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2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120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32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2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200"/>
                            </p:stCondLst>
                            <p:childTnLst>
                              <p:par>
                                <p:cTn id="4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9200"/>
                            </p:stCondLst>
                            <p:childTnLst>
                              <p:par>
                                <p:cTn id="5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Oval 42"/>
          <p:cNvSpPr/>
          <p:nvPr/>
        </p:nvSpPr>
        <p:spPr>
          <a:xfrm>
            <a:off x="1979712" y="764704"/>
            <a:ext cx="5219237" cy="496855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Freeform 41"/>
          <p:cNvSpPr/>
          <p:nvPr/>
        </p:nvSpPr>
        <p:spPr>
          <a:xfrm rot="10800000">
            <a:off x="4572000" y="908720"/>
            <a:ext cx="1694329" cy="2312894"/>
          </a:xfrm>
          <a:custGeom>
            <a:avLst/>
            <a:gdLst>
              <a:gd name="connsiteX0" fmla="*/ 1667435 w 1694329"/>
              <a:gd name="connsiteY0" fmla="*/ 0 h 2312894"/>
              <a:gd name="connsiteX1" fmla="*/ 0 w 1694329"/>
              <a:gd name="connsiteY1" fmla="*/ 1627094 h 2312894"/>
              <a:gd name="connsiteX2" fmla="*/ 430306 w 1694329"/>
              <a:gd name="connsiteY2" fmla="*/ 1963271 h 2312894"/>
              <a:gd name="connsiteX3" fmla="*/ 968188 w 1694329"/>
              <a:gd name="connsiteY3" fmla="*/ 2178424 h 2312894"/>
              <a:gd name="connsiteX4" fmla="*/ 1277470 w 1694329"/>
              <a:gd name="connsiteY4" fmla="*/ 2259106 h 2312894"/>
              <a:gd name="connsiteX5" fmla="*/ 1694329 w 1694329"/>
              <a:gd name="connsiteY5" fmla="*/ 2312894 h 2312894"/>
              <a:gd name="connsiteX6" fmla="*/ 1667435 w 1694329"/>
              <a:gd name="connsiteY6" fmla="*/ 0 h 2312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94329" h="2312894">
                <a:moveTo>
                  <a:pt x="1667435" y="0"/>
                </a:moveTo>
                <a:lnTo>
                  <a:pt x="0" y="1627094"/>
                </a:lnTo>
                <a:lnTo>
                  <a:pt x="430306" y="1963271"/>
                </a:lnTo>
                <a:lnTo>
                  <a:pt x="968188" y="2178424"/>
                </a:lnTo>
                <a:lnTo>
                  <a:pt x="1277470" y="2259106"/>
                </a:lnTo>
                <a:lnTo>
                  <a:pt x="1694329" y="2312894"/>
                </a:lnTo>
                <a:lnTo>
                  <a:pt x="1667435" y="0"/>
                </a:lnTo>
                <a:close/>
              </a:path>
            </a:pathLst>
          </a:custGeom>
          <a:solidFill>
            <a:srgbClr val="FFA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Freeform 40"/>
          <p:cNvSpPr/>
          <p:nvPr/>
        </p:nvSpPr>
        <p:spPr>
          <a:xfrm>
            <a:off x="2891118" y="3212976"/>
            <a:ext cx="1694329" cy="2312894"/>
          </a:xfrm>
          <a:custGeom>
            <a:avLst/>
            <a:gdLst>
              <a:gd name="connsiteX0" fmla="*/ 1667435 w 1694329"/>
              <a:gd name="connsiteY0" fmla="*/ 0 h 2312894"/>
              <a:gd name="connsiteX1" fmla="*/ 0 w 1694329"/>
              <a:gd name="connsiteY1" fmla="*/ 1627094 h 2312894"/>
              <a:gd name="connsiteX2" fmla="*/ 430306 w 1694329"/>
              <a:gd name="connsiteY2" fmla="*/ 1963271 h 2312894"/>
              <a:gd name="connsiteX3" fmla="*/ 968188 w 1694329"/>
              <a:gd name="connsiteY3" fmla="*/ 2178424 h 2312894"/>
              <a:gd name="connsiteX4" fmla="*/ 1277470 w 1694329"/>
              <a:gd name="connsiteY4" fmla="*/ 2259106 h 2312894"/>
              <a:gd name="connsiteX5" fmla="*/ 1694329 w 1694329"/>
              <a:gd name="connsiteY5" fmla="*/ 2312894 h 2312894"/>
              <a:gd name="connsiteX6" fmla="*/ 1667435 w 1694329"/>
              <a:gd name="connsiteY6" fmla="*/ 0 h 2312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94329" h="2312894">
                <a:moveTo>
                  <a:pt x="1667435" y="0"/>
                </a:moveTo>
                <a:lnTo>
                  <a:pt x="0" y="1627094"/>
                </a:lnTo>
                <a:lnTo>
                  <a:pt x="430306" y="1963271"/>
                </a:lnTo>
                <a:lnTo>
                  <a:pt x="968188" y="2178424"/>
                </a:lnTo>
                <a:lnTo>
                  <a:pt x="1277470" y="2259106"/>
                </a:lnTo>
                <a:lnTo>
                  <a:pt x="1694329" y="2312894"/>
                </a:lnTo>
                <a:lnTo>
                  <a:pt x="1667435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Freeform 39"/>
          <p:cNvSpPr/>
          <p:nvPr/>
        </p:nvSpPr>
        <p:spPr>
          <a:xfrm rot="10800000">
            <a:off x="4581186" y="1611801"/>
            <a:ext cx="2393576" cy="1600200"/>
          </a:xfrm>
          <a:custGeom>
            <a:avLst/>
            <a:gdLst>
              <a:gd name="connsiteX0" fmla="*/ 2393576 w 2393576"/>
              <a:gd name="connsiteY0" fmla="*/ 0 h 1600200"/>
              <a:gd name="connsiteX1" fmla="*/ 0 w 2393576"/>
              <a:gd name="connsiteY1" fmla="*/ 0 h 1600200"/>
              <a:gd name="connsiteX2" fmla="*/ 53788 w 2393576"/>
              <a:gd name="connsiteY2" fmla="*/ 484094 h 1600200"/>
              <a:gd name="connsiteX3" fmla="*/ 188258 w 2393576"/>
              <a:gd name="connsiteY3" fmla="*/ 860612 h 1600200"/>
              <a:gd name="connsiteX4" fmla="*/ 389964 w 2393576"/>
              <a:gd name="connsiteY4" fmla="*/ 1237129 h 1600200"/>
              <a:gd name="connsiteX5" fmla="*/ 685800 w 2393576"/>
              <a:gd name="connsiteY5" fmla="*/ 1600200 h 1600200"/>
              <a:gd name="connsiteX6" fmla="*/ 2393576 w 2393576"/>
              <a:gd name="connsiteY6" fmla="*/ 0 h 16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93576" h="1600200">
                <a:moveTo>
                  <a:pt x="2393576" y="0"/>
                </a:moveTo>
                <a:lnTo>
                  <a:pt x="0" y="0"/>
                </a:lnTo>
                <a:lnTo>
                  <a:pt x="53788" y="484094"/>
                </a:lnTo>
                <a:lnTo>
                  <a:pt x="188258" y="860612"/>
                </a:lnTo>
                <a:lnTo>
                  <a:pt x="389964" y="1237129"/>
                </a:lnTo>
                <a:lnTo>
                  <a:pt x="685800" y="1600200"/>
                </a:lnTo>
                <a:lnTo>
                  <a:pt x="2393576" y="0"/>
                </a:lnTo>
                <a:close/>
              </a:path>
            </a:pathLst>
          </a:custGeom>
          <a:solidFill>
            <a:srgbClr val="FF5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Freeform 38"/>
          <p:cNvSpPr/>
          <p:nvPr/>
        </p:nvSpPr>
        <p:spPr>
          <a:xfrm>
            <a:off x="2178424" y="3226423"/>
            <a:ext cx="2393576" cy="1600200"/>
          </a:xfrm>
          <a:custGeom>
            <a:avLst/>
            <a:gdLst>
              <a:gd name="connsiteX0" fmla="*/ 2393576 w 2393576"/>
              <a:gd name="connsiteY0" fmla="*/ 0 h 1600200"/>
              <a:gd name="connsiteX1" fmla="*/ 0 w 2393576"/>
              <a:gd name="connsiteY1" fmla="*/ 0 h 1600200"/>
              <a:gd name="connsiteX2" fmla="*/ 53788 w 2393576"/>
              <a:gd name="connsiteY2" fmla="*/ 484094 h 1600200"/>
              <a:gd name="connsiteX3" fmla="*/ 188258 w 2393576"/>
              <a:gd name="connsiteY3" fmla="*/ 860612 h 1600200"/>
              <a:gd name="connsiteX4" fmla="*/ 389964 w 2393576"/>
              <a:gd name="connsiteY4" fmla="*/ 1237129 h 1600200"/>
              <a:gd name="connsiteX5" fmla="*/ 685800 w 2393576"/>
              <a:gd name="connsiteY5" fmla="*/ 1600200 h 1600200"/>
              <a:gd name="connsiteX6" fmla="*/ 2393576 w 2393576"/>
              <a:gd name="connsiteY6" fmla="*/ 0 h 16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93576" h="1600200">
                <a:moveTo>
                  <a:pt x="2393576" y="0"/>
                </a:moveTo>
                <a:lnTo>
                  <a:pt x="0" y="0"/>
                </a:lnTo>
                <a:lnTo>
                  <a:pt x="53788" y="484094"/>
                </a:lnTo>
                <a:lnTo>
                  <a:pt x="188258" y="860612"/>
                </a:lnTo>
                <a:lnTo>
                  <a:pt x="389964" y="1237129"/>
                </a:lnTo>
                <a:lnTo>
                  <a:pt x="685800" y="1600200"/>
                </a:lnTo>
                <a:lnTo>
                  <a:pt x="2393576" y="0"/>
                </a:lnTo>
                <a:close/>
              </a:path>
            </a:pathLst>
          </a:custGeom>
          <a:solidFill>
            <a:srgbClr val="9F5F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Freeform 37"/>
          <p:cNvSpPr/>
          <p:nvPr/>
        </p:nvSpPr>
        <p:spPr>
          <a:xfrm rot="10800000">
            <a:off x="4626206" y="3224681"/>
            <a:ext cx="2366682" cy="1627094"/>
          </a:xfrm>
          <a:custGeom>
            <a:avLst/>
            <a:gdLst>
              <a:gd name="connsiteX0" fmla="*/ 2366682 w 2366682"/>
              <a:gd name="connsiteY0" fmla="*/ 1613647 h 1627094"/>
              <a:gd name="connsiteX1" fmla="*/ 685800 w 2366682"/>
              <a:gd name="connsiteY1" fmla="*/ 0 h 1627094"/>
              <a:gd name="connsiteX2" fmla="*/ 363070 w 2366682"/>
              <a:gd name="connsiteY2" fmla="*/ 389965 h 1627094"/>
              <a:gd name="connsiteX3" fmla="*/ 134470 w 2366682"/>
              <a:gd name="connsiteY3" fmla="*/ 833718 h 1627094"/>
              <a:gd name="connsiteX4" fmla="*/ 26894 w 2366682"/>
              <a:gd name="connsiteY4" fmla="*/ 1277471 h 1627094"/>
              <a:gd name="connsiteX5" fmla="*/ 0 w 2366682"/>
              <a:gd name="connsiteY5" fmla="*/ 1627094 h 1627094"/>
              <a:gd name="connsiteX6" fmla="*/ 2366682 w 2366682"/>
              <a:gd name="connsiteY6" fmla="*/ 1613647 h 1627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66682" h="1627094">
                <a:moveTo>
                  <a:pt x="2366682" y="1613647"/>
                </a:moveTo>
                <a:lnTo>
                  <a:pt x="685800" y="0"/>
                </a:lnTo>
                <a:lnTo>
                  <a:pt x="363070" y="389965"/>
                </a:lnTo>
                <a:lnTo>
                  <a:pt x="134470" y="833718"/>
                </a:lnTo>
                <a:lnTo>
                  <a:pt x="26894" y="1277471"/>
                </a:lnTo>
                <a:lnTo>
                  <a:pt x="0" y="1627094"/>
                </a:lnTo>
                <a:lnTo>
                  <a:pt x="2366682" y="1613647"/>
                </a:lnTo>
                <a:close/>
              </a:path>
            </a:pathLst>
          </a:custGeom>
          <a:solidFill>
            <a:srgbClr val="A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Freeform 36"/>
          <p:cNvSpPr/>
          <p:nvPr/>
        </p:nvSpPr>
        <p:spPr>
          <a:xfrm>
            <a:off x="2191871" y="1612776"/>
            <a:ext cx="2366682" cy="1627094"/>
          </a:xfrm>
          <a:custGeom>
            <a:avLst/>
            <a:gdLst>
              <a:gd name="connsiteX0" fmla="*/ 2366682 w 2366682"/>
              <a:gd name="connsiteY0" fmla="*/ 1613647 h 1627094"/>
              <a:gd name="connsiteX1" fmla="*/ 685800 w 2366682"/>
              <a:gd name="connsiteY1" fmla="*/ 0 h 1627094"/>
              <a:gd name="connsiteX2" fmla="*/ 363070 w 2366682"/>
              <a:gd name="connsiteY2" fmla="*/ 389965 h 1627094"/>
              <a:gd name="connsiteX3" fmla="*/ 134470 w 2366682"/>
              <a:gd name="connsiteY3" fmla="*/ 833718 h 1627094"/>
              <a:gd name="connsiteX4" fmla="*/ 26894 w 2366682"/>
              <a:gd name="connsiteY4" fmla="*/ 1277471 h 1627094"/>
              <a:gd name="connsiteX5" fmla="*/ 0 w 2366682"/>
              <a:gd name="connsiteY5" fmla="*/ 1627094 h 1627094"/>
              <a:gd name="connsiteX6" fmla="*/ 2366682 w 2366682"/>
              <a:gd name="connsiteY6" fmla="*/ 1613647 h 1627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66682" h="1627094">
                <a:moveTo>
                  <a:pt x="2366682" y="1613647"/>
                </a:moveTo>
                <a:lnTo>
                  <a:pt x="685800" y="0"/>
                </a:lnTo>
                <a:lnTo>
                  <a:pt x="363070" y="389965"/>
                </a:lnTo>
                <a:lnTo>
                  <a:pt x="134470" y="833718"/>
                </a:lnTo>
                <a:lnTo>
                  <a:pt x="26894" y="1277471"/>
                </a:lnTo>
                <a:lnTo>
                  <a:pt x="0" y="1627094"/>
                </a:lnTo>
                <a:lnTo>
                  <a:pt x="2366682" y="1613647"/>
                </a:lnTo>
                <a:close/>
              </a:path>
            </a:pathLst>
          </a:cu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Freeform 35"/>
          <p:cNvSpPr/>
          <p:nvPr/>
        </p:nvSpPr>
        <p:spPr>
          <a:xfrm rot="10800000">
            <a:off x="4572000" y="3258125"/>
            <a:ext cx="1694329" cy="2259106"/>
          </a:xfrm>
          <a:custGeom>
            <a:avLst/>
            <a:gdLst>
              <a:gd name="connsiteX0" fmla="*/ 0 w 1694329"/>
              <a:gd name="connsiteY0" fmla="*/ 672353 h 2259106"/>
              <a:gd name="connsiteX1" fmla="*/ 1680882 w 1694329"/>
              <a:gd name="connsiteY1" fmla="*/ 2259106 h 2259106"/>
              <a:gd name="connsiteX2" fmla="*/ 1694329 w 1694329"/>
              <a:gd name="connsiteY2" fmla="*/ 0 h 2259106"/>
              <a:gd name="connsiteX3" fmla="*/ 1116106 w 1694329"/>
              <a:gd name="connsiteY3" fmla="*/ 67235 h 2259106"/>
              <a:gd name="connsiteX4" fmla="*/ 685800 w 1694329"/>
              <a:gd name="connsiteY4" fmla="*/ 215153 h 2259106"/>
              <a:gd name="connsiteX5" fmla="*/ 336176 w 1694329"/>
              <a:gd name="connsiteY5" fmla="*/ 389965 h 2259106"/>
              <a:gd name="connsiteX6" fmla="*/ 0 w 1694329"/>
              <a:gd name="connsiteY6" fmla="*/ 672353 h 2259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94329" h="2259106">
                <a:moveTo>
                  <a:pt x="0" y="672353"/>
                </a:moveTo>
                <a:lnTo>
                  <a:pt x="1680882" y="2259106"/>
                </a:lnTo>
                <a:cubicBezTo>
                  <a:pt x="1685364" y="1506071"/>
                  <a:pt x="1689847" y="753035"/>
                  <a:pt x="1694329" y="0"/>
                </a:cubicBezTo>
                <a:lnTo>
                  <a:pt x="1116106" y="67235"/>
                </a:lnTo>
                <a:lnTo>
                  <a:pt x="685800" y="215153"/>
                </a:lnTo>
                <a:lnTo>
                  <a:pt x="336176" y="389965"/>
                </a:lnTo>
                <a:lnTo>
                  <a:pt x="0" y="672353"/>
                </a:lnTo>
                <a:close/>
              </a:path>
            </a:pathLst>
          </a:cu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Connector 11"/>
          <p:cNvCxnSpPr>
            <a:stCxn id="5" idx="2"/>
            <a:endCxn id="5" idx="6"/>
          </p:cNvCxnSpPr>
          <p:nvPr/>
        </p:nvCxnSpPr>
        <p:spPr>
          <a:xfrm rot="10800000" flipH="1">
            <a:off x="2171700" y="3212976"/>
            <a:ext cx="4800600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5" idx="7"/>
            <a:endCxn id="5" idx="3"/>
          </p:cNvCxnSpPr>
          <p:nvPr/>
        </p:nvCxnSpPr>
        <p:spPr>
          <a:xfrm rot="16200000" flipH="1" flipV="1">
            <a:off x="2955554" y="1515708"/>
            <a:ext cx="3232892" cy="3394536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8552885" y="0"/>
            <a:ext cx="5911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Page 3</a:t>
            </a:r>
            <a:endParaRPr lang="en-US" sz="1000" dirty="0"/>
          </a:p>
        </p:txBody>
      </p:sp>
      <p:grpSp>
        <p:nvGrpSpPr>
          <p:cNvPr id="57" name="Group 56"/>
          <p:cNvGrpSpPr/>
          <p:nvPr/>
        </p:nvGrpSpPr>
        <p:grpSpPr>
          <a:xfrm>
            <a:off x="422100" y="2093884"/>
            <a:ext cx="2623221" cy="4345584"/>
            <a:chOff x="422100" y="2093884"/>
            <a:chExt cx="2623221" cy="4345584"/>
          </a:xfrm>
        </p:grpSpPr>
        <p:sp>
          <p:nvSpPr>
            <p:cNvPr id="24" name="TextBox 23"/>
            <p:cNvSpPr txBox="1"/>
            <p:nvPr/>
          </p:nvSpPr>
          <p:spPr>
            <a:xfrm rot="17643772">
              <a:off x="2396264" y="2342831"/>
              <a:ext cx="89800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Paper</a:t>
              </a:r>
              <a:endParaRPr lang="en-US" sz="2000" b="1" dirty="0"/>
            </a:p>
          </p:txBody>
        </p:sp>
        <p:pic>
          <p:nvPicPr>
            <p:cNvPr id="32" name="Picture 31" descr="sugar paper.png"/>
            <p:cNvPicPr>
              <a:picLocks noChangeAspect="1"/>
            </p:cNvPicPr>
            <p:nvPr/>
          </p:nvPicPr>
          <p:blipFill>
            <a:blip r:embed="rId3" cstate="print"/>
            <a:srcRect r="5567"/>
            <a:stretch>
              <a:fillRect/>
            </a:stretch>
          </p:blipFill>
          <p:spPr>
            <a:xfrm rot="3387978">
              <a:off x="35495" y="4036968"/>
              <a:ext cx="2789105" cy="201589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55" name="Group 54"/>
          <p:cNvGrpSpPr/>
          <p:nvPr/>
        </p:nvGrpSpPr>
        <p:grpSpPr>
          <a:xfrm>
            <a:off x="3543019" y="1052736"/>
            <a:ext cx="5413901" cy="4104707"/>
            <a:chOff x="3543019" y="1052736"/>
            <a:chExt cx="5413901" cy="4104707"/>
          </a:xfrm>
        </p:grpSpPr>
        <p:sp>
          <p:nvSpPr>
            <p:cNvPr id="26" name="TextBox 25"/>
            <p:cNvSpPr txBox="1"/>
            <p:nvPr/>
          </p:nvSpPr>
          <p:spPr>
            <a:xfrm rot="12097567">
              <a:off x="3543019" y="4757333"/>
              <a:ext cx="64186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/>
                <a:t>Ice</a:t>
              </a:r>
              <a:endParaRPr lang="en-US" sz="2000" b="1" dirty="0"/>
            </a:p>
          </p:txBody>
        </p:sp>
        <p:pic>
          <p:nvPicPr>
            <p:cNvPr id="30" name="Picture 29" descr="ice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596336" y="1052736"/>
              <a:ext cx="1360584" cy="122413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56" name="Group 55"/>
          <p:cNvGrpSpPr/>
          <p:nvPr/>
        </p:nvGrpSpPr>
        <p:grpSpPr>
          <a:xfrm>
            <a:off x="0" y="146155"/>
            <a:ext cx="3027163" cy="4506981"/>
            <a:chOff x="0" y="116632"/>
            <a:chExt cx="3027163" cy="4506981"/>
          </a:xfrm>
        </p:grpSpPr>
        <p:sp>
          <p:nvSpPr>
            <p:cNvPr id="25" name="TextBox 24"/>
            <p:cNvSpPr txBox="1"/>
            <p:nvPr/>
          </p:nvSpPr>
          <p:spPr>
            <a:xfrm rot="15010555">
              <a:off x="2114413" y="3710863"/>
              <a:ext cx="142539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bg1"/>
                  </a:solidFill>
                </a:rPr>
                <a:t>Chocolate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  <p:pic>
          <p:nvPicPr>
            <p:cNvPr id="33" name="Picture 32" descr="chocolate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116632"/>
              <a:ext cx="2051720" cy="153879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54" name="Group 53"/>
          <p:cNvGrpSpPr/>
          <p:nvPr/>
        </p:nvGrpSpPr>
        <p:grpSpPr>
          <a:xfrm>
            <a:off x="4830384" y="4587818"/>
            <a:ext cx="4313617" cy="1902406"/>
            <a:chOff x="4830384" y="4587818"/>
            <a:chExt cx="4313617" cy="1902406"/>
          </a:xfrm>
        </p:grpSpPr>
        <p:sp>
          <p:nvSpPr>
            <p:cNvPr id="27" name="TextBox 26"/>
            <p:cNvSpPr txBox="1"/>
            <p:nvPr/>
          </p:nvSpPr>
          <p:spPr>
            <a:xfrm rot="9490109">
              <a:off x="4830384" y="4660887"/>
              <a:ext cx="89338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Wood</a:t>
              </a:r>
              <a:endParaRPr lang="en-US" sz="2000" b="1" dirty="0"/>
            </a:p>
          </p:txBody>
        </p:sp>
        <p:pic>
          <p:nvPicPr>
            <p:cNvPr id="35" name="Picture 34" descr="wood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516217" y="4587818"/>
              <a:ext cx="2627784" cy="190240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48" name="TextBox 47"/>
          <p:cNvSpPr txBox="1"/>
          <p:nvPr/>
        </p:nvSpPr>
        <p:spPr>
          <a:xfrm>
            <a:off x="0" y="77723"/>
            <a:ext cx="9144000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tIns="0" bIns="0">
            <a:spAutoFit/>
          </a:bodyPr>
          <a:lstStyle/>
          <a:p>
            <a:pPr algn="ctr">
              <a:defRPr/>
            </a:pPr>
            <a:r>
              <a:rPr lang="en-US" sz="5200" kern="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14300" dist="1270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rPr>
              <a:t>What should we use?</a:t>
            </a:r>
            <a:endParaRPr lang="en-GB" sz="5200" kern="5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114300" dist="127000" dir="2700000" algn="tl" rotWithShape="0">
                  <a:prstClr val="black">
                    <a:alpha val="40000"/>
                  </a:prstClr>
                </a:outerShdw>
              </a:effectLst>
              <a:latin typeface="Arial Black" pitchFamily="34" charset="0"/>
            </a:endParaRPr>
          </a:p>
        </p:txBody>
      </p:sp>
      <p:sp>
        <p:nvSpPr>
          <p:cNvPr id="34" name="Freeform 33"/>
          <p:cNvSpPr/>
          <p:nvPr/>
        </p:nvSpPr>
        <p:spPr>
          <a:xfrm>
            <a:off x="2891118" y="940423"/>
            <a:ext cx="1694329" cy="2259106"/>
          </a:xfrm>
          <a:custGeom>
            <a:avLst/>
            <a:gdLst>
              <a:gd name="connsiteX0" fmla="*/ 0 w 1694329"/>
              <a:gd name="connsiteY0" fmla="*/ 672353 h 2259106"/>
              <a:gd name="connsiteX1" fmla="*/ 1680882 w 1694329"/>
              <a:gd name="connsiteY1" fmla="*/ 2259106 h 2259106"/>
              <a:gd name="connsiteX2" fmla="*/ 1694329 w 1694329"/>
              <a:gd name="connsiteY2" fmla="*/ 0 h 2259106"/>
              <a:gd name="connsiteX3" fmla="*/ 1116106 w 1694329"/>
              <a:gd name="connsiteY3" fmla="*/ 67235 h 2259106"/>
              <a:gd name="connsiteX4" fmla="*/ 685800 w 1694329"/>
              <a:gd name="connsiteY4" fmla="*/ 215153 h 2259106"/>
              <a:gd name="connsiteX5" fmla="*/ 336176 w 1694329"/>
              <a:gd name="connsiteY5" fmla="*/ 389965 h 2259106"/>
              <a:gd name="connsiteX6" fmla="*/ 0 w 1694329"/>
              <a:gd name="connsiteY6" fmla="*/ 672353 h 2259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94329" h="2259106">
                <a:moveTo>
                  <a:pt x="0" y="672353"/>
                </a:moveTo>
                <a:lnTo>
                  <a:pt x="1680882" y="2259106"/>
                </a:lnTo>
                <a:cubicBezTo>
                  <a:pt x="1685364" y="1506071"/>
                  <a:pt x="1689847" y="753035"/>
                  <a:pt x="1694329" y="0"/>
                </a:cubicBezTo>
                <a:lnTo>
                  <a:pt x="1116106" y="67235"/>
                </a:lnTo>
                <a:lnTo>
                  <a:pt x="685800" y="215153"/>
                </a:lnTo>
                <a:lnTo>
                  <a:pt x="336176" y="389965"/>
                </a:lnTo>
                <a:lnTo>
                  <a:pt x="0" y="672353"/>
                </a:lnTo>
                <a:close/>
              </a:path>
            </a:pathLst>
          </a:cu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2171700" y="926976"/>
            <a:ext cx="4800600" cy="45720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>
            <a:stCxn id="5" idx="0"/>
            <a:endCxn id="5" idx="4"/>
          </p:cNvCxnSpPr>
          <p:nvPr/>
        </p:nvCxnSpPr>
        <p:spPr>
          <a:xfrm rot="16200000" flipH="1">
            <a:off x="2286000" y="3212976"/>
            <a:ext cx="4572000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5" idx="1"/>
            <a:endCxn id="5" idx="5"/>
          </p:cNvCxnSpPr>
          <p:nvPr/>
        </p:nvCxnSpPr>
        <p:spPr>
          <a:xfrm rot="16200000" flipH="1">
            <a:off x="2955554" y="1515708"/>
            <a:ext cx="3232892" cy="3394536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grpSp>
        <p:nvGrpSpPr>
          <p:cNvPr id="51" name="Group 50"/>
          <p:cNvGrpSpPr/>
          <p:nvPr/>
        </p:nvGrpSpPr>
        <p:grpSpPr>
          <a:xfrm>
            <a:off x="0" y="1364428"/>
            <a:ext cx="5788033" cy="2424612"/>
            <a:chOff x="0" y="1364428"/>
            <a:chExt cx="5788033" cy="2424612"/>
          </a:xfrm>
        </p:grpSpPr>
        <p:sp>
          <p:nvSpPr>
            <p:cNvPr id="21" name="TextBox 20"/>
            <p:cNvSpPr txBox="1"/>
            <p:nvPr/>
          </p:nvSpPr>
          <p:spPr>
            <a:xfrm rot="1223028">
              <a:off x="4753300" y="1364428"/>
              <a:ext cx="10347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/>
                <a:t>Foil</a:t>
              </a:r>
              <a:endParaRPr lang="en-US" sz="2000" b="1" dirty="0"/>
            </a:p>
          </p:txBody>
        </p:sp>
        <p:pic>
          <p:nvPicPr>
            <p:cNvPr id="45" name="Picture 44" descr="foil.png"/>
            <p:cNvPicPr>
              <a:picLocks noChangeAspect="1"/>
            </p:cNvPicPr>
            <p:nvPr/>
          </p:nvPicPr>
          <p:blipFill>
            <a:blip r:embed="rId7" cstate="print"/>
            <a:srcRect t="11723" b="15976"/>
            <a:stretch>
              <a:fillRect/>
            </a:stretch>
          </p:blipFill>
          <p:spPr>
            <a:xfrm>
              <a:off x="0" y="1844824"/>
              <a:ext cx="2689076" cy="194421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50" name="Group 49"/>
          <p:cNvGrpSpPr/>
          <p:nvPr/>
        </p:nvGrpSpPr>
        <p:grpSpPr>
          <a:xfrm>
            <a:off x="3123583" y="1403238"/>
            <a:ext cx="3024336" cy="4723953"/>
            <a:chOff x="3123583" y="1403238"/>
            <a:chExt cx="3024336" cy="4723953"/>
          </a:xfrm>
        </p:grpSpPr>
        <p:sp>
          <p:nvSpPr>
            <p:cNvPr id="20" name="TextBox 19"/>
            <p:cNvSpPr txBox="1"/>
            <p:nvPr/>
          </p:nvSpPr>
          <p:spPr>
            <a:xfrm rot="20015359">
              <a:off x="3311490" y="1403238"/>
              <a:ext cx="102232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chemeClr val="bg1"/>
                  </a:solidFill>
                </a:rPr>
                <a:t>Plastic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  <p:pic>
          <p:nvPicPr>
            <p:cNvPr id="44" name="Picture 43" descr="plastic.pn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123583" y="5196626"/>
              <a:ext cx="3024336" cy="93056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52" name="Group 51"/>
          <p:cNvGrpSpPr/>
          <p:nvPr/>
        </p:nvGrpSpPr>
        <p:grpSpPr>
          <a:xfrm>
            <a:off x="6063547" y="692696"/>
            <a:ext cx="1335521" cy="2289431"/>
            <a:chOff x="6063547" y="692696"/>
            <a:chExt cx="1335521" cy="2289431"/>
          </a:xfrm>
        </p:grpSpPr>
        <p:sp>
          <p:nvSpPr>
            <p:cNvPr id="22" name="TextBox 21"/>
            <p:cNvSpPr txBox="1"/>
            <p:nvPr/>
          </p:nvSpPr>
          <p:spPr>
            <a:xfrm rot="3574754">
              <a:off x="5823302" y="2341773"/>
              <a:ext cx="88059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chemeClr val="bg1"/>
                  </a:solidFill>
                </a:rPr>
                <a:t>Glass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  <p:pic>
          <p:nvPicPr>
            <p:cNvPr id="47" name="Picture 46" descr="glass.png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444208" y="692696"/>
              <a:ext cx="954860" cy="206084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53" name="Group 52"/>
          <p:cNvGrpSpPr/>
          <p:nvPr/>
        </p:nvGrpSpPr>
        <p:grpSpPr>
          <a:xfrm>
            <a:off x="6125325" y="2335226"/>
            <a:ext cx="2809826" cy="2251152"/>
            <a:chOff x="6125325" y="2335226"/>
            <a:chExt cx="2809826" cy="2251152"/>
          </a:xfrm>
        </p:grpSpPr>
        <p:sp>
          <p:nvSpPr>
            <p:cNvPr id="23" name="TextBox 22"/>
            <p:cNvSpPr txBox="1"/>
            <p:nvPr/>
          </p:nvSpPr>
          <p:spPr>
            <a:xfrm rot="6654271">
              <a:off x="5971320" y="3703090"/>
              <a:ext cx="70811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/>
                <a:t>Felt</a:t>
              </a:r>
              <a:endParaRPr lang="en-US" sz="2000" b="1" dirty="0"/>
            </a:p>
          </p:txBody>
        </p:sp>
        <p:pic>
          <p:nvPicPr>
            <p:cNvPr id="46" name="Picture 45" descr="felt.png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 rot="715296">
              <a:off x="6740794" y="2335226"/>
              <a:ext cx="2194357" cy="225115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25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25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25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25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125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325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25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17757</TotalTime>
  <Words>120</Words>
  <Application>Microsoft Macintosh PowerPoint</Application>
  <PresentationFormat>On-screen Show (4:3)</PresentationFormat>
  <Paragraphs>27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ＭＳ Ｐゴシック</vt:lpstr>
      <vt:lpstr>Default Design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Philippa</dc:creator>
  <cp:lastModifiedBy>Lois Kelly</cp:lastModifiedBy>
  <cp:revision>757</cp:revision>
  <dcterms:created xsi:type="dcterms:W3CDTF">2013-12-01T18:25:27Z</dcterms:created>
  <dcterms:modified xsi:type="dcterms:W3CDTF">2013-12-01T18:27:09Z</dcterms:modified>
</cp:coreProperties>
</file>